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9"/>
  </p:notesMasterIdLst>
  <p:handoutMasterIdLst>
    <p:handoutMasterId r:id="rId30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12/22/2013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12/22/2013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12/22/2013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12/22/2013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12/22/2013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12/22/2013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12/22/2013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12/22/2013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12/22/2013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12/22/2013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12/22/2013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12/22/2013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12/22/2013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en-US"/>
              <a:t>12/22/2013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r" defTabSz="914400" rtl="1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r" defTabSz="914400" rtl="1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rner.co.i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6562"/>
            <a:ext cx="7091361" cy="5206314"/>
          </a:xfrm>
        </p:spPr>
        <p:txBody>
          <a:bodyPr>
            <a:normAutofit/>
          </a:bodyPr>
          <a:lstStyle/>
          <a:p>
            <a:pPr algn="r"/>
            <a:r>
              <a:rPr lang="he-IL" dirty="0" smtClean="0"/>
              <a:t>תכנות אסינכרוני, תקשורת ופיתוח אפליקציות ל-</a:t>
            </a:r>
            <a:r>
              <a:rPr lang="en-US" dirty="0" smtClean="0"/>
              <a:t>Windows 8.1</a:t>
            </a:r>
            <a:r>
              <a:rPr lang="he-IL" dirty="0" smtClean="0"/>
              <a:t> ואפליקציות ל-</a:t>
            </a:r>
            <a:r>
              <a:rPr lang="en-US" dirty="0" smtClean="0"/>
              <a:t>Windows Phone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451" y="5646058"/>
            <a:ext cx="7091361" cy="838200"/>
          </a:xfrm>
        </p:spPr>
        <p:txBody>
          <a:bodyPr/>
          <a:lstStyle/>
          <a:p>
            <a:r>
              <a:rPr lang="en-US" b="1" dirty="0"/>
              <a:t>Layout and Panels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4072" y="0"/>
            <a:ext cx="9372600" cy="667265"/>
          </a:xfrm>
        </p:spPr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StackPanel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927" y="685800"/>
            <a:ext cx="9372600" cy="4114800"/>
          </a:xfrm>
        </p:spPr>
        <p:txBody>
          <a:bodyPr/>
          <a:lstStyle/>
          <a:p>
            <a:pPr marL="45720" indent="0">
              <a:buNone/>
            </a:pPr>
            <a:r>
              <a:rPr lang="he-IL" dirty="0" smtClean="0"/>
              <a:t>כמו כל רכיבי ה- </a:t>
            </a:r>
            <a:r>
              <a:rPr lang="en-US" dirty="0" smtClean="0"/>
              <a:t>Layout</a:t>
            </a:r>
            <a:r>
              <a:rPr lang="he-IL" dirty="0" smtClean="0"/>
              <a:t> גם </a:t>
            </a:r>
            <a:r>
              <a:rPr lang="en-US" dirty="0" smtClean="0"/>
              <a:t>StackPanel</a:t>
            </a:r>
            <a:r>
              <a:rPr lang="he-IL" dirty="0" smtClean="0"/>
              <a:t> יכול להכיל רכיבי </a:t>
            </a:r>
            <a:r>
              <a:rPr lang="en-US" dirty="0" smtClean="0"/>
              <a:t>Layout</a:t>
            </a:r>
            <a:r>
              <a:rPr lang="he-IL" dirty="0" smtClean="0"/>
              <a:t> נוספים ולא רק פקדים:</a:t>
            </a:r>
          </a:p>
          <a:p>
            <a:pPr marL="45720" indent="0">
              <a:buNone/>
            </a:pP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92194" y="1073895"/>
          <a:ext cx="8668952" cy="393192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8668952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/>
                        <a:t>&lt;StackPanel 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1"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2"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3"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4"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</a:t>
                      </a:r>
                      <a:r>
                        <a:rPr lang="en-US" sz="1800" b="1" kern="1200" dirty="0" smtClean="0"/>
                        <a:t>&lt;StackPanel Orientation="Horizontal" HorizontalAlignment="Center"&gt;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&lt;Button Content="Click me 1"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&lt;Button Content="Click me 2"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&lt;Button Content="Click me 3"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&lt;Button Content="Click me 4"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</a:t>
                      </a:r>
                      <a:r>
                        <a:rPr lang="en-US" sz="1800" b="1" kern="1200" dirty="0" smtClean="0"/>
                        <a:t>&lt;/StackPanel&gt;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5"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6"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&lt;/StackPanel&gt;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4236" y="4758037"/>
            <a:ext cx="3048001" cy="2032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73644" y="6170140"/>
            <a:ext cx="317980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/>
              <a:t>Nested</a:t>
            </a:r>
            <a:r>
              <a:rPr lang="en-US" dirty="0" err="1" smtClean="0"/>
              <a:t>StackPanelSample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98409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DF5327"/>
                </a:solidFill>
              </a:rPr>
              <a:t>Wrap </a:t>
            </a:r>
            <a:r>
              <a:rPr lang="en-US" sz="3600" dirty="0">
                <a:solidFill>
                  <a:srgbClr val="DF5327"/>
                </a:solidFill>
              </a:rPr>
              <a:t>Panel</a:t>
            </a:r>
            <a:endParaRPr lang="he-IL" sz="3600" dirty="0">
              <a:solidFill>
                <a:srgbClr val="DF532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lnSpc>
                <a:spcPct val="100000"/>
              </a:lnSpc>
              <a:buFont typeface="+mj-lt"/>
              <a:buAutoNum type="arabicPeriod"/>
            </a:pPr>
            <a:r>
              <a:rPr lang="he-IL" dirty="0"/>
              <a:t>רכיב </a:t>
            </a:r>
            <a:r>
              <a:rPr lang="en-US" dirty="0"/>
              <a:t>Layout</a:t>
            </a:r>
            <a:r>
              <a:rPr lang="he-IL" dirty="0"/>
              <a:t> המארגן את "הבנים" שלו </a:t>
            </a:r>
            <a:r>
              <a:rPr lang="he-IL" dirty="0" smtClean="0"/>
              <a:t>במספר שורות.</a:t>
            </a:r>
          </a:p>
          <a:p>
            <a:pPr marL="502920" indent="-457200">
              <a:lnSpc>
                <a:spcPct val="100000"/>
              </a:lnSpc>
              <a:buFont typeface="+mj-lt"/>
              <a:buAutoNum type="arabicPeriod"/>
            </a:pPr>
            <a:r>
              <a:rPr lang="he-IL" dirty="0" smtClean="0"/>
              <a:t>בכל שורה הוא מציב את מספר הפקדים המקסימלי שאפשרי מבלי לחרוג מגודל הפקד, הפקדים הבאים אחריו יוצבו בשורה הבאה (גולשים לשורה הבאה).</a:t>
            </a:r>
            <a:endParaRPr lang="he-IL" dirty="0"/>
          </a:p>
          <a:p>
            <a:pPr marL="502920" indent="-457200">
              <a:lnSpc>
                <a:spcPct val="100000"/>
              </a:lnSpc>
              <a:buFont typeface="+mj-lt"/>
              <a:buAutoNum type="arabicPeriod"/>
            </a:pPr>
            <a:r>
              <a:rPr lang="he-IL" dirty="0" smtClean="0"/>
              <a:t>ההצבה יכולה </a:t>
            </a:r>
            <a:r>
              <a:rPr lang="he-IL" dirty="0"/>
              <a:t>להיות </a:t>
            </a:r>
            <a:r>
              <a:rPr lang="he-IL" dirty="0" smtClean="0"/>
              <a:t>אופקית</a:t>
            </a:r>
            <a:r>
              <a:rPr lang="he-IL" dirty="0"/>
              <a:t> (ברירת מחדל</a:t>
            </a:r>
            <a:r>
              <a:rPr lang="he-IL" dirty="0" smtClean="0"/>
              <a:t>) </a:t>
            </a:r>
            <a:r>
              <a:rPr lang="he-IL" dirty="0"/>
              <a:t>או </a:t>
            </a:r>
            <a:r>
              <a:rPr lang="he-IL" dirty="0" smtClean="0"/>
              <a:t>אנכית.</a:t>
            </a:r>
            <a:endParaRPr lang="he-IL" dirty="0"/>
          </a:p>
          <a:p>
            <a:pPr marL="502920" indent="-457200">
              <a:lnSpc>
                <a:spcPct val="100000"/>
              </a:lnSpc>
              <a:buFont typeface="+mj-lt"/>
              <a:buAutoNum type="arabicPeriod"/>
            </a:pPr>
            <a:r>
              <a:rPr lang="he-IL" dirty="0"/>
              <a:t>כברירת מחדל גודלו כגודל ה- </a:t>
            </a:r>
            <a:r>
              <a:rPr lang="en-US" dirty="0"/>
              <a:t>Container</a:t>
            </a:r>
            <a:r>
              <a:rPr lang="he-IL" dirty="0"/>
              <a:t> שלו.</a:t>
            </a:r>
          </a:p>
          <a:p>
            <a:pPr marL="502920" indent="-457200">
              <a:lnSpc>
                <a:spcPct val="100000"/>
              </a:lnSpc>
              <a:buFont typeface="+mj-lt"/>
              <a:buAutoNum type="arabicPeriod"/>
            </a:pPr>
            <a:r>
              <a:rPr lang="he-IL" dirty="0" smtClean="0"/>
              <a:t>גודל הפקדים </a:t>
            </a:r>
            <a:r>
              <a:rPr lang="he-IL" dirty="0"/>
              <a:t>שמוכלים בו מושפעים </a:t>
            </a:r>
            <a:r>
              <a:rPr lang="he-IL" dirty="0" smtClean="0"/>
              <a:t>רק מהתוכן שלהם.</a:t>
            </a:r>
          </a:p>
          <a:p>
            <a:pPr marL="502920" indent="-457200">
              <a:lnSpc>
                <a:spcPct val="100000"/>
              </a:lnSpc>
              <a:buFont typeface="+mj-lt"/>
              <a:buAutoNum type="arabicPeriod"/>
            </a:pPr>
            <a:r>
              <a:rPr lang="he-IL" dirty="0"/>
              <a:t>הרכיבים הבנים שלו חייבים להיגזר מ- </a:t>
            </a:r>
            <a:r>
              <a:rPr lang="en-US" dirty="0" err="1"/>
              <a:t>UIElement</a:t>
            </a:r>
            <a:r>
              <a:rPr lang="he-IL" dirty="0"/>
              <a:t>.</a:t>
            </a:r>
          </a:p>
          <a:p>
            <a:pPr marL="45720" indent="0">
              <a:lnSpc>
                <a:spcPct val="100000"/>
              </a:lnSpc>
              <a:buNone/>
            </a:pPr>
            <a:endParaRPr lang="he-IL" dirty="0"/>
          </a:p>
          <a:p>
            <a:pPr marL="45720" indent="0">
              <a:lnSpc>
                <a:spcPct val="100000"/>
              </a:lnSpc>
              <a:buNone/>
            </a:pPr>
            <a:endParaRPr lang="he-IL" dirty="0"/>
          </a:p>
          <a:p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4374292" y="6186616"/>
            <a:ext cx="317980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 smtClean="0"/>
              <a:t>WrapPanelSample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39148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Wrap Panel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e-IL" dirty="0" smtClean="0"/>
              <a:t>דוגמת קוד: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54422" y="1559926"/>
          <a:ext cx="8128000" cy="256032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8128000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/>
                        <a:t>&lt;WrapPanel&gt;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1"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2"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3"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. . .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8"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9"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10"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&lt;/WrapPanel&gt;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9005" y="3876026"/>
            <a:ext cx="4361751" cy="2907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25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Wrap Panel</a:t>
            </a:r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742" y="1770570"/>
            <a:ext cx="6946842" cy="23491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101" y="3261619"/>
            <a:ext cx="2571429" cy="33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200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Wrap Panel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e-IL" dirty="0" smtClean="0"/>
              <a:t>דוגמת קוד - סידור אנכי: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54422" y="1559926"/>
          <a:ext cx="8128000" cy="256032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8128000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/>
                        <a:t>&lt;WrapPanel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Orientation="Vertical"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1"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2"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3"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. . .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8"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9"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10"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&lt;/WrapPanel&gt;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3222" y="3934254"/>
            <a:ext cx="4238183" cy="282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338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DF5327"/>
                </a:solidFill>
              </a:rPr>
              <a:t>Dock Panel</a:t>
            </a:r>
            <a:endParaRPr lang="he-IL" sz="3600" dirty="0">
              <a:solidFill>
                <a:srgbClr val="DF532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מציב את הרכיבים "הבנים" בחמישה אזורים שונים: </a:t>
            </a:r>
            <a:r>
              <a:rPr lang="en-US" dirty="0"/>
              <a:t>top, bottom, left, right, or center (fill</a:t>
            </a:r>
            <a:r>
              <a:rPr lang="en-US" dirty="0" smtClean="0"/>
              <a:t>)</a:t>
            </a:r>
            <a:r>
              <a:rPr lang="he-IL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הרכיבים "הבנים" מגדירים את האזור בו הם יהיו מוצבים.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במידה ורכיב "בן" לא מגדיר את האזור, ברירת המחדל תהיה </a:t>
            </a:r>
            <a:r>
              <a:rPr lang="en-US" dirty="0" smtClean="0"/>
              <a:t>Fill</a:t>
            </a:r>
            <a:endParaRPr lang="he-IL" dirty="0" smtClean="0"/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גודל הרכיבים מושפע מהתוכן ומהאזור בו הוא מוצב.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/>
              <a:t>הרכיבים הבנים שלו חייבים להיגזר מ- </a:t>
            </a:r>
            <a:r>
              <a:rPr lang="en-US" dirty="0" err="1"/>
              <a:t>UIElement</a:t>
            </a:r>
            <a:r>
              <a:rPr lang="he-IL" dirty="0"/>
              <a:t>.</a:t>
            </a:r>
          </a:p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74292" y="6186616"/>
            <a:ext cx="317980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 smtClean="0"/>
              <a:t>DockPanelSample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55887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Dock Panel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e-IL" dirty="0" smtClean="0"/>
              <a:t>דוגמת קוד: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54442" y="1988293"/>
          <a:ext cx="9739871" cy="228600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9739871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/>
                        <a:t>&lt;DockPanel&gt;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DockPanel.Dock="Top" Content="Click me 1"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DockPanel.Dock="Top"  Content="Click me 2"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DockPanel.Dock="Bottom" Content="Click me 3"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DockPanel.Dock="Right" Content="Click me 4"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DockPanel.Dock="Left" Content="Click me 5"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 Content="Click me 6"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&lt;/DockPanel&gt;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6087" y="4030362"/>
            <a:ext cx="4106378" cy="273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666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Dock Panel</a:t>
            </a:r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159" y="1610498"/>
            <a:ext cx="8515058" cy="14457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5481" y="3562243"/>
            <a:ext cx="3380952" cy="24190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56404" y="354845"/>
            <a:ext cx="1785380" cy="5230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972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1">
              <a:lnSpc>
                <a:spcPct val="90000"/>
              </a:lnSpc>
              <a:spcBef>
                <a:spcPct val="0"/>
              </a:spcBef>
            </a:pPr>
            <a:r>
              <a:rPr lang="en-US" sz="3600" kern="1200" dirty="0">
                <a:solidFill>
                  <a:srgbClr val="DF5327"/>
                </a:solidFill>
                <a:latin typeface="+mj-lt"/>
                <a:ea typeface="+mj-ea"/>
                <a:cs typeface="+mj-cs"/>
              </a:rPr>
              <a:t>Canvas Panel</a:t>
            </a:r>
            <a:endParaRPr lang="he-IL" sz="3600" kern="1200" dirty="0">
              <a:solidFill>
                <a:srgbClr val="DF532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1600200"/>
            <a:ext cx="9372600" cy="4520514"/>
          </a:xfrm>
        </p:spPr>
        <p:txBody>
          <a:bodyPr>
            <a:normAutofit fontScale="85000" lnSpcReduction="10000"/>
          </a:bodyPr>
          <a:lstStyle/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רכיב </a:t>
            </a:r>
            <a:r>
              <a:rPr lang="en-US" dirty="0" smtClean="0"/>
              <a:t>Layout</a:t>
            </a:r>
            <a:r>
              <a:rPr lang="he-IL" dirty="0" smtClean="0"/>
              <a:t> שונה במהותו מהשאר, הוא הרכיב היחידי  שלא יורש מאפייני תסדיר (</a:t>
            </a:r>
            <a:r>
              <a:rPr lang="en-US" dirty="0" smtClean="0"/>
              <a:t>Layout</a:t>
            </a:r>
            <a:r>
              <a:rPr lang="he-IL" dirty="0" smtClean="0"/>
              <a:t>) מוגדרים.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הרכיבים הבנים שלו ממוקמים בצורה מפורשת ואבסולוטית על ידי הגדרת הקואורדינטות שלו (מישהו אמר </a:t>
            </a:r>
            <a:r>
              <a:rPr lang="en-US" dirty="0" smtClean="0"/>
              <a:t>Windows Forms</a:t>
            </a:r>
            <a:r>
              <a:rPr lang="he-IL" dirty="0" smtClean="0"/>
              <a:t>?)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מיקום ברירת המחדל של הרכיבים הבנים הוא 0,0, וגודלם תלוי בתוכן שלהם.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/>
              <a:t>הרכיבים "הבנים" מגדירים את </a:t>
            </a:r>
            <a:r>
              <a:rPr lang="he-IL" dirty="0" smtClean="0"/>
              <a:t>המקום בו הם יוצבו על ה- </a:t>
            </a:r>
            <a:r>
              <a:rPr lang="en-US" dirty="0" smtClean="0"/>
              <a:t>Canvas</a:t>
            </a:r>
            <a:r>
              <a:rPr lang="he-IL" dirty="0" smtClean="0"/>
              <a:t> באמצעות המאפיינים הבאים: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 </a:t>
            </a:r>
            <a:r>
              <a:rPr lang="en-US" dirty="0" err="1" smtClean="0"/>
              <a:t>Canvas.Top</a:t>
            </a:r>
            <a:r>
              <a:rPr lang="he-IL" dirty="0" smtClean="0"/>
              <a:t>, </a:t>
            </a:r>
            <a:r>
              <a:rPr lang="en-US" dirty="0" err="1" smtClean="0"/>
              <a:t>Canvas.Right</a:t>
            </a:r>
            <a:r>
              <a:rPr lang="he-IL" dirty="0" smtClean="0"/>
              <a:t>, </a:t>
            </a:r>
            <a:r>
              <a:rPr lang="en-US" dirty="0" err="1" smtClean="0"/>
              <a:t>Canvas.Left</a:t>
            </a:r>
            <a:r>
              <a:rPr lang="he-IL" dirty="0" smtClean="0"/>
              <a:t>, </a:t>
            </a:r>
            <a:r>
              <a:rPr lang="en-US" dirty="0" err="1" smtClean="0"/>
              <a:t>Canvas.Bottom</a:t>
            </a:r>
            <a:r>
              <a:rPr lang="he-IL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במידה ויש התנגשות: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 </a:t>
            </a:r>
            <a:r>
              <a:rPr lang="en-US" dirty="0" err="1" smtClean="0"/>
              <a:t>Canvas.Top</a:t>
            </a:r>
            <a:r>
              <a:rPr lang="he-IL" dirty="0" smtClean="0"/>
              <a:t> גובר על </a:t>
            </a:r>
            <a:r>
              <a:rPr lang="en-US" dirty="0" err="1" smtClean="0"/>
              <a:t>Canvas.Bottom</a:t>
            </a:r>
            <a:r>
              <a:rPr lang="he-IL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ו- </a:t>
            </a:r>
            <a:r>
              <a:rPr lang="en-US" dirty="0" err="1" smtClean="0"/>
              <a:t>Canvas.Left</a:t>
            </a:r>
            <a:r>
              <a:rPr lang="he-IL" dirty="0" smtClean="0"/>
              <a:t> גובר על </a:t>
            </a:r>
            <a:r>
              <a:rPr lang="en-US" dirty="0" err="1" smtClean="0"/>
              <a:t>Canvas.Right</a:t>
            </a:r>
            <a:r>
              <a:rPr lang="he-IL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הגודל של "הבנים" אינו משתנה ואינו תלוי בגודל ה- </a:t>
            </a:r>
            <a:r>
              <a:rPr lang="en-US" dirty="0" smtClean="0"/>
              <a:t>Canvas</a:t>
            </a:r>
            <a:r>
              <a:rPr lang="he-IL" dirty="0" smtClean="0"/>
              <a:t> או החלון.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אם יש שני רכיבים בנים הממוקמים בשטח חופף המאפיין  </a:t>
            </a:r>
            <a:r>
              <a:rPr lang="en-US" dirty="0" err="1" smtClean="0"/>
              <a:t>Zindex</a:t>
            </a:r>
            <a:r>
              <a:rPr lang="he-IL" dirty="0" smtClean="0"/>
              <a:t> קובע מי יוצג מעל מי.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מותאם למשחקים, הצגת </a:t>
            </a:r>
            <a:r>
              <a:rPr lang="he-IL" dirty="0" err="1" smtClean="0"/>
              <a:t>גראפים</a:t>
            </a:r>
            <a:r>
              <a:rPr lang="he-IL" dirty="0" smtClean="0"/>
              <a:t> ....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/>
              <a:t>הרכיבים הבנים שלו חייבים להיגזר מ- </a:t>
            </a:r>
            <a:r>
              <a:rPr lang="en-US" dirty="0" err="1"/>
              <a:t>UIElement</a:t>
            </a:r>
            <a:r>
              <a:rPr lang="he-IL" dirty="0"/>
              <a:t>.</a:t>
            </a:r>
          </a:p>
          <a:p>
            <a:pPr marL="502920" indent="-457200">
              <a:buFont typeface="+mj-lt"/>
              <a:buAutoNum type="arabicPeriod"/>
            </a:pPr>
            <a:endParaRPr lang="he-IL" dirty="0" smtClean="0"/>
          </a:p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4374292" y="6186616"/>
            <a:ext cx="317980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 smtClean="0"/>
              <a:t>CanvasSample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798688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1">
              <a:lnSpc>
                <a:spcPct val="90000"/>
              </a:lnSpc>
              <a:spcBef>
                <a:spcPct val="0"/>
              </a:spcBef>
            </a:pPr>
            <a:r>
              <a:rPr lang="en-US" sz="3600" kern="1200" dirty="0">
                <a:solidFill>
                  <a:srgbClr val="DF5327"/>
                </a:solidFill>
                <a:latin typeface="+mj-lt"/>
                <a:ea typeface="+mj-ea"/>
                <a:cs typeface="+mj-cs"/>
              </a:rPr>
              <a:t>Canvas Panel</a:t>
            </a:r>
            <a:endParaRPr lang="he-IL" sz="3600" kern="1200" dirty="0">
              <a:solidFill>
                <a:srgbClr val="DF532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e-IL" dirty="0" smtClean="0"/>
              <a:t>דוגמת קוד: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184" y="1724683"/>
          <a:ext cx="11673016" cy="252984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673016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600" kern="1200" dirty="0" smtClean="0"/>
                        <a:t>&lt;Canvas Background="</a:t>
                      </a:r>
                      <a:r>
                        <a:rPr lang="en-US" sz="1600" kern="1200" dirty="0" err="1" smtClean="0"/>
                        <a:t>AliceBlue</a:t>
                      </a:r>
                      <a:r>
                        <a:rPr lang="en-US" sz="1600" kern="1200" dirty="0" smtClean="0"/>
                        <a:t>"&gt;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&lt;Button Content="Click me 1" FontSize="25" </a:t>
                      </a:r>
                      <a:r>
                        <a:rPr lang="en-US" sz="1600" kern="1200" dirty="0" err="1" smtClean="0"/>
                        <a:t>Canvas.Top</a:t>
                      </a:r>
                      <a:r>
                        <a:rPr lang="en-US" sz="1600" kern="1200" dirty="0" smtClean="0"/>
                        <a:t>="10" </a:t>
                      </a:r>
                      <a:r>
                        <a:rPr lang="en-US" sz="1600" kern="1200" dirty="0" err="1" smtClean="0"/>
                        <a:t>Canvas.Left</a:t>
                      </a:r>
                      <a:r>
                        <a:rPr lang="en-US" sz="1600" kern="1200" dirty="0" smtClean="0"/>
                        <a:t>="150" &gt;&lt;/Button&gt;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&lt;Button Content="Click me 2" FontSize="25" </a:t>
                      </a:r>
                      <a:r>
                        <a:rPr lang="en-US" sz="1600" kern="1200" dirty="0" err="1" smtClean="0"/>
                        <a:t>Canvas.Top</a:t>
                      </a:r>
                      <a:r>
                        <a:rPr lang="en-US" sz="1600" kern="1200" dirty="0" smtClean="0"/>
                        <a:t>="70" </a:t>
                      </a:r>
                      <a:r>
                        <a:rPr lang="en-US" sz="1600" kern="1200" dirty="0" err="1" smtClean="0"/>
                        <a:t>Canvas.Left</a:t>
                      </a:r>
                      <a:r>
                        <a:rPr lang="en-US" sz="1600" kern="1200" dirty="0" smtClean="0"/>
                        <a:t>="350"&gt;&lt;/Button&gt;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&lt;Button Content="Click me 3" FontSize="25" </a:t>
                      </a:r>
                      <a:r>
                        <a:rPr lang="en-US" sz="1600" kern="1200" dirty="0" err="1" smtClean="0"/>
                        <a:t>Canvas.Top</a:t>
                      </a:r>
                      <a:r>
                        <a:rPr lang="en-US" sz="1600" kern="1200" dirty="0" smtClean="0"/>
                        <a:t>="150" </a:t>
                      </a:r>
                      <a:r>
                        <a:rPr lang="en-US" sz="1600" kern="1200" dirty="0" err="1" smtClean="0"/>
                        <a:t>Canvas.Left</a:t>
                      </a:r>
                      <a:r>
                        <a:rPr lang="en-US" sz="1600" kern="1200" dirty="0" smtClean="0"/>
                        <a:t>="250"&gt;&lt;/Button&gt;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&lt;Button Content="Click me 4" FontSize="25" </a:t>
                      </a:r>
                      <a:r>
                        <a:rPr lang="en-US" sz="1600" kern="1200" dirty="0" err="1" smtClean="0"/>
                        <a:t>Canvas.Top</a:t>
                      </a:r>
                      <a:r>
                        <a:rPr lang="en-US" sz="1600" kern="1200" dirty="0" smtClean="0"/>
                        <a:t>="250" </a:t>
                      </a:r>
                      <a:r>
                        <a:rPr lang="en-US" sz="1600" kern="1200" dirty="0" err="1" smtClean="0"/>
                        <a:t>Canvas.Left</a:t>
                      </a:r>
                      <a:r>
                        <a:rPr lang="en-US" sz="1600" kern="1200" dirty="0" smtClean="0"/>
                        <a:t>="300"&gt;&lt;/Button&gt;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&lt;Button Content="Click me 5" FontSize="25" </a:t>
                      </a:r>
                      <a:r>
                        <a:rPr lang="en-US" sz="1600" kern="1200" dirty="0" err="1" smtClean="0"/>
                        <a:t>Canvas.Top</a:t>
                      </a:r>
                      <a:r>
                        <a:rPr lang="en-US" sz="1600" kern="1200" dirty="0" smtClean="0"/>
                        <a:t>="200" </a:t>
                      </a:r>
                      <a:r>
                        <a:rPr lang="en-US" sz="1600" kern="1200" dirty="0" err="1" smtClean="0"/>
                        <a:t>Canvas.Left</a:t>
                      </a:r>
                      <a:r>
                        <a:rPr lang="en-US" sz="1600" kern="1200" dirty="0" smtClean="0"/>
                        <a:t>="50" </a:t>
                      </a:r>
                      <a:r>
                        <a:rPr lang="en-US" sz="1600" kern="1200" dirty="0" err="1" smtClean="0"/>
                        <a:t>Panel.ZIndex</a:t>
                      </a:r>
                      <a:r>
                        <a:rPr lang="en-US" sz="1600" kern="1200" dirty="0" smtClean="0"/>
                        <a:t>="60"&gt;&lt;/Button&gt;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&lt;Button Content="Click me 6" FontSize="25" </a:t>
                      </a:r>
                      <a:r>
                        <a:rPr lang="en-US" sz="1600" kern="1200" dirty="0" err="1" smtClean="0"/>
                        <a:t>Canvas.Top</a:t>
                      </a:r>
                      <a:r>
                        <a:rPr lang="en-US" sz="1600" kern="1200" dirty="0" smtClean="0"/>
                        <a:t>="210" </a:t>
                      </a:r>
                      <a:r>
                        <a:rPr lang="en-US" sz="1600" kern="1200" dirty="0" err="1" smtClean="0"/>
                        <a:t>Canvas.Left</a:t>
                      </a:r>
                      <a:r>
                        <a:rPr lang="en-US" sz="1600" kern="1200" dirty="0" smtClean="0"/>
                        <a:t>="120" </a:t>
                      </a:r>
                      <a:r>
                        <a:rPr lang="en-US" sz="1600" kern="1200" dirty="0" err="1" smtClean="0"/>
                        <a:t>Panel.ZIndex</a:t>
                      </a:r>
                      <a:r>
                        <a:rPr lang="en-US" sz="1600" kern="1200" dirty="0" smtClean="0"/>
                        <a:t>="50"&gt;&lt;/Button&gt;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&lt;Button Content="Click me 7" FontSize="25"  </a:t>
                      </a:r>
                      <a:r>
                        <a:rPr lang="en-US" sz="1600" kern="1200" dirty="0" err="1" smtClean="0"/>
                        <a:t>Canvas.Top</a:t>
                      </a:r>
                      <a:r>
                        <a:rPr lang="en-US" sz="1600" kern="1200" dirty="0" smtClean="0"/>
                        <a:t>="0" </a:t>
                      </a:r>
                      <a:r>
                        <a:rPr lang="en-US" sz="1600" kern="1200" dirty="0" err="1" smtClean="0"/>
                        <a:t>Canvas.Left</a:t>
                      </a:r>
                      <a:r>
                        <a:rPr lang="en-US" sz="1600" kern="1200" dirty="0" smtClean="0"/>
                        <a:t>="0" </a:t>
                      </a:r>
                      <a:r>
                        <a:rPr lang="en-US" sz="1600" kern="1200" dirty="0" err="1" smtClean="0"/>
                        <a:t>Canvas.Bottom</a:t>
                      </a:r>
                      <a:r>
                        <a:rPr lang="en-US" sz="1600" kern="1200" dirty="0" smtClean="0"/>
                        <a:t>="200" 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                                                            </a:t>
                      </a:r>
                      <a:r>
                        <a:rPr lang="en-US" sz="1600" kern="1200" dirty="0" err="1" smtClean="0"/>
                        <a:t>Canvas.Right</a:t>
                      </a:r>
                      <a:r>
                        <a:rPr lang="en-US" sz="1600" kern="1200" dirty="0" smtClean="0"/>
                        <a:t>="200" </a:t>
                      </a:r>
                      <a:r>
                        <a:rPr lang="en-US" sz="1600" kern="1200" dirty="0" err="1" smtClean="0"/>
                        <a:t>Panel.ZIndex</a:t>
                      </a:r>
                      <a:r>
                        <a:rPr lang="en-US" sz="1600" kern="1200" dirty="0" smtClean="0"/>
                        <a:t>="50"&gt;&lt;/Button&gt;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&lt;/Canvas&gt;</a:t>
                      </a:r>
                      <a:endParaRPr lang="he-IL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4475" y="4145692"/>
            <a:ext cx="3933383" cy="2622255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1128583" y="6417275"/>
            <a:ext cx="1433384" cy="337751"/>
          </a:xfrm>
          <a:prstGeom prst="wedgeRoundRectCallout">
            <a:avLst>
              <a:gd name="adj1" fmla="val 130891"/>
              <a:gd name="adj2" fmla="val -120426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err="1" smtClean="0"/>
              <a:t>Zindex</a:t>
            </a:r>
            <a:endParaRPr lang="he-IL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189469" y="4275438"/>
            <a:ext cx="1993557" cy="584885"/>
          </a:xfrm>
          <a:prstGeom prst="wedgeRoundRectCallout">
            <a:avLst>
              <a:gd name="adj1" fmla="val 96683"/>
              <a:gd name="adj2" fmla="val 1044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התנגשות בהגדרת מיקום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26497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Layout and Panels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7925" y="595710"/>
            <a:ext cx="6400801" cy="3185458"/>
          </a:xfrm>
        </p:spPr>
        <p:txBody>
          <a:bodyPr>
            <a:normAutofit fontScale="32500" lnSpcReduction="20000"/>
          </a:bodyPr>
          <a:lstStyle/>
          <a:p>
            <a:pPr marL="457200" lvl="0" indent="-457200" algn="l" rtl="0">
              <a:lnSpc>
                <a:spcPct val="120000"/>
              </a:lnSpc>
              <a:buFont typeface="+mj-lt"/>
              <a:buAutoNum type="arabicPeriod"/>
            </a:pPr>
            <a:r>
              <a:rPr lang="en-US" sz="7200" dirty="0" smtClean="0"/>
              <a:t>Layout Basics</a:t>
            </a:r>
          </a:p>
          <a:p>
            <a:pPr marL="457200" lvl="0" indent="-457200" algn="l" rtl="0">
              <a:lnSpc>
                <a:spcPct val="120000"/>
              </a:lnSpc>
              <a:buFont typeface="+mj-lt"/>
              <a:buAutoNum type="arabicPeriod"/>
            </a:pPr>
            <a:r>
              <a:rPr lang="en-US" sz="7200" dirty="0" smtClean="0"/>
              <a:t>Layout Controls</a:t>
            </a:r>
          </a:p>
          <a:p>
            <a:pPr marL="457200" lvl="0" indent="-457200" algn="l" rtl="0">
              <a:lnSpc>
                <a:spcPct val="120000"/>
              </a:lnSpc>
              <a:buFont typeface="+mj-lt"/>
              <a:buAutoNum type="arabicPeriod"/>
            </a:pPr>
            <a:r>
              <a:rPr lang="en-US" sz="7200" dirty="0" smtClean="0"/>
              <a:t>Layout Hierarchy</a:t>
            </a:r>
          </a:p>
          <a:p>
            <a:pPr marL="457200" lvl="0" indent="-457200" algn="l" rtl="0">
              <a:lnSpc>
                <a:spcPct val="120000"/>
              </a:lnSpc>
              <a:buFont typeface="+mj-lt"/>
              <a:buAutoNum type="arabicPeriod"/>
            </a:pPr>
            <a:r>
              <a:rPr lang="en-US" sz="7200" dirty="0" smtClean="0"/>
              <a:t>StackPanel</a:t>
            </a:r>
          </a:p>
          <a:p>
            <a:pPr marL="457200" lvl="0" indent="-457200" algn="l" rtl="0">
              <a:lnSpc>
                <a:spcPct val="120000"/>
              </a:lnSpc>
              <a:buFont typeface="+mj-lt"/>
              <a:buAutoNum type="arabicPeriod"/>
            </a:pPr>
            <a:r>
              <a:rPr lang="en-US" sz="7200" dirty="0" smtClean="0"/>
              <a:t>WrapPanel</a:t>
            </a:r>
          </a:p>
          <a:p>
            <a:pPr marL="457200" indent="-457200" algn="l" rtl="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5171772" y="4203882"/>
            <a:ext cx="6400801" cy="265411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 algn="l" rtl="0">
              <a:lnSpc>
                <a:spcPct val="120000"/>
              </a:lnSpc>
              <a:buFont typeface="+mj-lt"/>
              <a:buAutoNum type="arabicPeriod"/>
            </a:pPr>
            <a:r>
              <a:rPr lang="en-US" sz="4000" dirty="0"/>
              <a:t>DockPanel</a:t>
            </a:r>
          </a:p>
          <a:p>
            <a:pPr marL="457200" indent="-457200" algn="l" rtl="0">
              <a:lnSpc>
                <a:spcPct val="120000"/>
              </a:lnSpc>
              <a:buFont typeface="+mj-lt"/>
              <a:buAutoNum type="arabicPeriod"/>
            </a:pPr>
            <a:r>
              <a:rPr lang="en-US" sz="4000" dirty="0"/>
              <a:t>Canvas</a:t>
            </a:r>
          </a:p>
          <a:p>
            <a:pPr marL="457200" indent="-457200" algn="l" rtl="0">
              <a:lnSpc>
                <a:spcPct val="120000"/>
              </a:lnSpc>
              <a:buFont typeface="+mj-lt"/>
              <a:buAutoNum type="arabicPeriod"/>
            </a:pPr>
            <a:r>
              <a:rPr lang="en-US" sz="4000" dirty="0"/>
              <a:t>Grid</a:t>
            </a:r>
          </a:p>
          <a:p>
            <a:pPr marL="457200" indent="-457200" algn="l" rtl="0">
              <a:lnSpc>
                <a:spcPct val="120000"/>
              </a:lnSpc>
              <a:buFont typeface="+mj-lt"/>
              <a:buAutoNum type="arabicPeriod"/>
            </a:pPr>
            <a:r>
              <a:rPr lang="en-US" sz="4000" dirty="0">
                <a:solidFill>
                  <a:srgbClr val="DF5327"/>
                </a:solidFill>
              </a:rPr>
              <a:t>UniformGrid Panel</a:t>
            </a:r>
            <a:endParaRPr lang="en-US" sz="4000" dirty="0"/>
          </a:p>
          <a:p>
            <a:pPr marL="457200" indent="-457200" algn="l" rtl="0">
              <a:buFont typeface="+mj-lt"/>
              <a:buAutoNum type="arabicPeriod" startAt="6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0347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6451" y="0"/>
            <a:ext cx="9372600" cy="659027"/>
          </a:xfrm>
        </p:spPr>
        <p:txBody>
          <a:bodyPr>
            <a:normAutofit/>
          </a:bodyPr>
          <a:lstStyle/>
          <a:p>
            <a:pPr lvl="1" algn="l" rtl="1">
              <a:lnSpc>
                <a:spcPct val="90000"/>
              </a:lnSpc>
              <a:spcBef>
                <a:spcPct val="0"/>
              </a:spcBef>
            </a:pPr>
            <a:r>
              <a:rPr lang="en-US" sz="3600" kern="1200" dirty="0">
                <a:solidFill>
                  <a:srgbClr val="DF5327"/>
                </a:solidFill>
                <a:latin typeface="+mj-lt"/>
                <a:ea typeface="+mj-ea"/>
                <a:cs typeface="+mj-cs"/>
              </a:rPr>
              <a:t>Canvas Panel</a:t>
            </a:r>
            <a:endParaRPr lang="he-IL" sz="3600" kern="1200" dirty="0">
              <a:solidFill>
                <a:srgbClr val="DF5327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557" y="751301"/>
            <a:ext cx="6508172" cy="35169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5665" y="191503"/>
            <a:ext cx="2550703" cy="50643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3923" y="3948837"/>
            <a:ext cx="7044024" cy="184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152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1">
              <a:lnSpc>
                <a:spcPct val="90000"/>
              </a:lnSpc>
              <a:spcBef>
                <a:spcPct val="0"/>
              </a:spcBef>
            </a:pPr>
            <a:r>
              <a:rPr lang="en-US" sz="3600" kern="1200" dirty="0" smtClean="0">
                <a:solidFill>
                  <a:srgbClr val="DF5327"/>
                </a:solidFill>
                <a:latin typeface="+mj-lt"/>
                <a:ea typeface="+mj-ea"/>
                <a:cs typeface="+mj-cs"/>
              </a:rPr>
              <a:t>Grid Panel</a:t>
            </a:r>
            <a:endParaRPr lang="he-IL" sz="3600" kern="1200" dirty="0">
              <a:solidFill>
                <a:srgbClr val="DF532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1600200"/>
            <a:ext cx="9372600" cy="4817076"/>
          </a:xfrm>
        </p:spPr>
        <p:txBody>
          <a:bodyPr>
            <a:normAutofit fontScale="92500" lnSpcReduction="10000"/>
          </a:bodyPr>
          <a:lstStyle/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רכיב מרכזי וחשוב, בדרך כלל משמש כרכיב </a:t>
            </a:r>
            <a:r>
              <a:rPr lang="en-US" dirty="0" smtClean="0"/>
              <a:t>Root</a:t>
            </a:r>
            <a:r>
              <a:rPr lang="he-IL" dirty="0" smtClean="0"/>
              <a:t> של החלון.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רכיב </a:t>
            </a:r>
            <a:r>
              <a:rPr lang="en-US" dirty="0" smtClean="0"/>
              <a:t>Layout</a:t>
            </a:r>
            <a:r>
              <a:rPr lang="he-IL" dirty="0" smtClean="0"/>
              <a:t> בעל מבנה טבלאי (</a:t>
            </a:r>
            <a:r>
              <a:rPr lang="he-IL" dirty="0"/>
              <a:t>בדומה לטבלאות ב- </a:t>
            </a:r>
            <a:r>
              <a:rPr lang="en-US" dirty="0"/>
              <a:t>HTML</a:t>
            </a:r>
            <a:r>
              <a:rPr lang="he-IL" dirty="0" smtClean="0"/>
              <a:t>) המחלק את שטחו לשורות (</a:t>
            </a:r>
            <a:r>
              <a:rPr lang="en-US" dirty="0" smtClean="0"/>
              <a:t>Rows</a:t>
            </a:r>
            <a:r>
              <a:rPr lang="he-IL" dirty="0" smtClean="0"/>
              <a:t>) ועמודות (</a:t>
            </a:r>
            <a:r>
              <a:rPr lang="en-US" dirty="0" smtClean="0"/>
              <a:t>Columns</a:t>
            </a:r>
            <a:r>
              <a:rPr lang="he-IL" dirty="0" smtClean="0"/>
              <a:t>).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כל תא יכול להכיל מספר פקדים "בנים" או רכיבי </a:t>
            </a:r>
            <a:r>
              <a:rPr lang="en-US" dirty="0" smtClean="0"/>
              <a:t>Layout</a:t>
            </a:r>
            <a:r>
              <a:rPr lang="he-IL" dirty="0" smtClean="0"/>
              <a:t> אחרים.</a:t>
            </a:r>
          </a:p>
          <a:p>
            <a:pPr marL="45720" indent="0">
              <a:buNone/>
            </a:pPr>
            <a:r>
              <a:rPr lang="he-IL" b="1" dirty="0" smtClean="0"/>
              <a:t>הגדרת שורות ועמודות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כברירת מחדל יש ל-</a:t>
            </a:r>
            <a:r>
              <a:rPr lang="en-US" dirty="0" smtClean="0"/>
              <a:t>Grid</a:t>
            </a:r>
            <a:r>
              <a:rPr lang="he-IL" dirty="0" smtClean="0"/>
              <a:t> שורה ואחת ועמודה אחת.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על מנת להוסיף שורה נשתמש ב- </a:t>
            </a:r>
            <a:r>
              <a:rPr lang="en-US" dirty="0" smtClean="0"/>
              <a:t>RowDefinition</a:t>
            </a:r>
            <a:r>
              <a:rPr lang="he-IL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על מנת להגדיר עמודה נשתמש ב- </a:t>
            </a:r>
            <a:r>
              <a:rPr lang="en-US" dirty="0" smtClean="0"/>
              <a:t>ColumnDefinition</a:t>
            </a:r>
            <a:r>
              <a:rPr lang="he-IL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על מנת להגדיר את גודל התא נוכל להשתמש באחד מהשיטות הבאות: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Fixed</a:t>
            </a:r>
            <a:r>
              <a:rPr lang="he-IL" dirty="0" smtClean="0"/>
              <a:t> – גודל קבוע ומוגדר של התא בפיקסלים.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Auto</a:t>
            </a:r>
            <a:r>
              <a:rPr lang="he-IL" dirty="0" smtClean="0"/>
              <a:t> – נקבע אוטומטית על פי מה שנדרש על ידי הפקדים בנים.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*</a:t>
            </a:r>
            <a:r>
              <a:rPr lang="he-IL" dirty="0" smtClean="0"/>
              <a:t> - מחושב אוטומטית על פי מה שנשאר (אם יש יותר מ-* אחת, הגודל מתחלק שווה בשווה)</a:t>
            </a:r>
          </a:p>
          <a:p>
            <a:pPr marL="502920" indent="-457200">
              <a:buFont typeface="+mj-lt"/>
              <a:buAutoNum type="arabicPeriod"/>
            </a:pPr>
            <a:endParaRPr lang="he-IL" dirty="0" smtClean="0"/>
          </a:p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endParaRPr lang="he-IL" dirty="0"/>
          </a:p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552776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1">
              <a:lnSpc>
                <a:spcPct val="90000"/>
              </a:lnSpc>
              <a:spcBef>
                <a:spcPct val="0"/>
              </a:spcBef>
            </a:pPr>
            <a:r>
              <a:rPr lang="en-US" sz="3600" kern="1200" dirty="0" smtClean="0">
                <a:solidFill>
                  <a:srgbClr val="DF5327"/>
                </a:solidFill>
                <a:latin typeface="+mj-lt"/>
                <a:ea typeface="+mj-ea"/>
                <a:cs typeface="+mj-cs"/>
              </a:rPr>
              <a:t>Grid Panel</a:t>
            </a:r>
            <a:endParaRPr lang="he-IL" sz="3600" kern="1200" dirty="0">
              <a:solidFill>
                <a:srgbClr val="DF532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e-IL" dirty="0" smtClean="0"/>
              <a:t>דוגמת קוד ראשונה – שימוש רק ב- </a:t>
            </a:r>
            <a:r>
              <a:rPr lang="en-US" dirty="0" smtClean="0"/>
              <a:t>Rows</a:t>
            </a:r>
            <a:r>
              <a:rPr lang="he-IL" dirty="0" smtClean="0"/>
              <a:t>: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10032" y="2054196"/>
          <a:ext cx="7957751" cy="252984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7957751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600" kern="1200" dirty="0" smtClean="0"/>
                        <a:t>&lt;Grid&gt;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&lt;Grid.RowDefinitions&gt;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    &lt;RowDefinition Height="75"&gt;&lt;/RowDefinition&gt;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    &lt;RowDefinition Height="Auto"&gt;&lt;/RowDefinition&gt;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    &lt;RowDefinition Height="*"&gt;&lt;/RowDefinition&gt;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&lt;/Grid.RowDefinitions&gt;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&lt;Button Grid.Row="0" Content="Click me 1" FontSize="25"&gt;&lt;/Button&gt;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&lt;Button Grid.Row="1" Content="Click me 2" FontSize="25"&gt;&lt;/Button&gt;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&lt;Button Grid.Row="2" Content="Click me 3" FontSize="25"&gt;&lt;/Button&gt;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&lt;/Grid&gt;</a:t>
                      </a:r>
                      <a:endParaRPr lang="he-IL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30876" y="6488668"/>
            <a:ext cx="317980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smtClean="0"/>
              <a:t>GridSample01</a:t>
            </a:r>
            <a:endParaRPr lang="he-I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599" y="4395010"/>
            <a:ext cx="3694486" cy="2462990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172993" y="2545492"/>
            <a:ext cx="1993557" cy="584885"/>
          </a:xfrm>
          <a:prstGeom prst="wedgeRoundRectCallout">
            <a:avLst>
              <a:gd name="adj1" fmla="val 96683"/>
              <a:gd name="adj2" fmla="val 1044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dirty="0" smtClean="0"/>
              <a:t>הגדרת ה-</a:t>
            </a:r>
            <a:r>
              <a:rPr lang="en-US" dirty="0" smtClean="0"/>
              <a:t>Grid</a:t>
            </a:r>
            <a:endParaRPr lang="he-IL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8748583" y="2479589"/>
            <a:ext cx="1993557" cy="584885"/>
          </a:xfrm>
          <a:prstGeom prst="wedgeRoundRectCallout">
            <a:avLst>
              <a:gd name="adj1" fmla="val -44226"/>
              <a:gd name="adj2" fmla="val 13203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dirty="0" smtClean="0"/>
              <a:t>קביעת מיקום הפקדים ב-</a:t>
            </a:r>
            <a:r>
              <a:rPr lang="en-US" dirty="0" smtClean="0"/>
              <a:t>Grid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060793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6451" y="0"/>
            <a:ext cx="9372600" cy="626076"/>
          </a:xfrm>
        </p:spPr>
        <p:txBody>
          <a:bodyPr>
            <a:normAutofit/>
          </a:bodyPr>
          <a:lstStyle/>
          <a:p>
            <a:pPr lvl="1" algn="l" rtl="1">
              <a:lnSpc>
                <a:spcPct val="90000"/>
              </a:lnSpc>
              <a:spcBef>
                <a:spcPct val="0"/>
              </a:spcBef>
            </a:pPr>
            <a:r>
              <a:rPr lang="en-US" sz="3600" kern="1200" dirty="0" smtClean="0">
                <a:solidFill>
                  <a:srgbClr val="DF5327"/>
                </a:solidFill>
                <a:latin typeface="+mj-lt"/>
                <a:ea typeface="+mj-ea"/>
                <a:cs typeface="+mj-cs"/>
              </a:rPr>
              <a:t>Grid Panel</a:t>
            </a:r>
            <a:endParaRPr lang="he-IL" sz="3600" kern="1200" dirty="0">
              <a:solidFill>
                <a:srgbClr val="DF532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927" y="603421"/>
            <a:ext cx="9372600" cy="4114800"/>
          </a:xfrm>
        </p:spPr>
        <p:txBody>
          <a:bodyPr/>
          <a:lstStyle/>
          <a:p>
            <a:pPr marL="45720" indent="0">
              <a:buNone/>
            </a:pPr>
            <a:r>
              <a:rPr lang="he-IL" dirty="0"/>
              <a:t>דוגמת קוד ראשונה – שימוש </a:t>
            </a:r>
            <a:r>
              <a:rPr lang="he-IL" dirty="0" smtClean="0"/>
              <a:t>ב- </a:t>
            </a:r>
            <a:r>
              <a:rPr lang="en-US" dirty="0" smtClean="0"/>
              <a:t>Rows</a:t>
            </a:r>
            <a:r>
              <a:rPr lang="he-IL" dirty="0" smtClean="0"/>
              <a:t> וב-</a:t>
            </a:r>
            <a:r>
              <a:rPr lang="en-US" dirty="0" smtClean="0"/>
              <a:t>Columns</a:t>
            </a:r>
            <a:r>
              <a:rPr lang="he-IL" dirty="0" smtClean="0"/>
              <a:t>:</a:t>
            </a:r>
            <a:endParaRPr lang="he-IL" dirty="0"/>
          </a:p>
          <a:p>
            <a:pPr marL="45720" indent="0">
              <a:buNone/>
            </a:pP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1276" y="604337"/>
          <a:ext cx="11870724" cy="521208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870724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&lt;Grid&gt;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&lt;Grid.RowDefinitions&gt;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    &lt;RowDefinition Height="75"&gt;&lt;/RowDefinition&gt;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    &lt;RowDefinition Height="Auto"&gt;&lt;/RowDefinition&gt;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    &lt;RowDefinition Height="*"&gt;&lt;/RowDefinition&gt;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&lt;/Grid.RowDefinitions&gt;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&lt;Grid.ColumnDefinitions&gt;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    &lt;ColumnDefinition Width="175"&gt;&lt;/ColumnDefinition&gt;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    &lt;ColumnDefinition Width="Auto"&gt;&lt;/ColumnDefinition&gt;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    &lt;ColumnDefinition Width="*"&gt;&lt;/ColumnDefinition&gt;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&lt;/Grid.ColumnDefinitions&gt;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&lt;Button Grid.Row="0" Grid.Column="0" Content="Click me 1" FontSize="25"&gt;&lt;/Button&gt;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&lt;Button Grid.Row="1"  Grid.Column="0" Content="Click me 2" FontSize="25"&gt;&lt;/Button&gt;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&lt;Button Grid.Row="2"  Grid.Column="0" Content="Click me 3" FontSize="25"&gt;&lt;/Button&gt;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&lt;Button Grid.Row="0" Grid.Column="1" Content="Click me 4" FontSize="25"&gt;&lt;/Button&gt;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&lt;Button Grid.Row="1"  Grid.Column="1" Content="Click me 5" FontSize="25"&gt;&lt;/Button&gt;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&lt;Button Grid.Row="2"  Grid.Column="1" Content="Click me 6" FontSize="25"&gt;&lt;/Button&gt;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&lt;Button Grid.Row="0" Grid.Column="2" Content="Click me 7" FontSize="25"&gt;&lt;/Button&gt;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&lt;Button Grid.Row="1"  Grid.Column="2" Content="Click me 8" FontSize="25"&gt;&lt;/Button&gt;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&lt;Button Grid.Row="2"  Grid.Column="2" Content="Click me 9" FontSize="25"&gt;&lt;/Button&gt;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&lt;/Grid&gt;</a:t>
                      </a:r>
                      <a:endParaRPr lang="he-IL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7931" y="1012690"/>
            <a:ext cx="3411311" cy="22742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30876" y="6488668"/>
            <a:ext cx="317980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smtClean="0"/>
              <a:t>GridSample02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085797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0"/>
            <a:ext cx="9372600" cy="551935"/>
          </a:xfrm>
        </p:spPr>
        <p:txBody>
          <a:bodyPr>
            <a:normAutofit fontScale="90000"/>
          </a:bodyPr>
          <a:lstStyle/>
          <a:p>
            <a:pPr lvl="1" algn="l" rtl="1">
              <a:lnSpc>
                <a:spcPct val="90000"/>
              </a:lnSpc>
              <a:spcBef>
                <a:spcPct val="0"/>
              </a:spcBef>
            </a:pPr>
            <a:r>
              <a:rPr lang="en-US" sz="3600" kern="1200" dirty="0" smtClean="0">
                <a:solidFill>
                  <a:srgbClr val="DF5327"/>
                </a:solidFill>
                <a:latin typeface="+mj-lt"/>
                <a:ea typeface="+mj-ea"/>
                <a:cs typeface="+mj-cs"/>
              </a:rPr>
              <a:t>Grid Panel</a:t>
            </a:r>
            <a:endParaRPr lang="he-IL" sz="3600" kern="1200" dirty="0">
              <a:solidFill>
                <a:srgbClr val="DF532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8786" y="512805"/>
            <a:ext cx="9372600" cy="4114800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/>
              <a:t>Grid.RowSpan</a:t>
            </a:r>
            <a:r>
              <a:rPr lang="he-IL" dirty="0" smtClean="0"/>
              <a:t> ו- </a:t>
            </a:r>
            <a:r>
              <a:rPr lang="en-US" dirty="0" smtClean="0"/>
              <a:t>Grid.ColumnSpan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5374" y="2021245"/>
          <a:ext cx="11870724" cy="472440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870724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 &lt;Grid&gt;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&lt;Grid.RowDefinitions&gt;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    &lt;RowDefinition Height="75" &gt;&lt;/RowDefinition&gt;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    &lt;RowDefinition Height="Auto" &gt;&lt;/RowDefinition&gt;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    &lt;RowDefinition Height="*"&gt;&lt;/RowDefinition&gt;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&lt;/Grid.RowDefinitions&gt;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&lt;Grid.ColumnDefinitions&gt;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    &lt;ColumnDefinition Width="175"&gt;&lt;/ColumnDefinition&gt;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    &lt;ColumnDefinition Width="Auto"&gt;&lt;/ColumnDefinition&gt;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    &lt;ColumnDefinition Width="*"&gt;&lt;/ColumnDefinition&gt;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&lt;/Grid.ColumnDefinitions&gt;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&lt;Button Grid.Row="0" Grid.Column="0" Content="Click me 1" FontSize="25"&gt;&lt;/Button&gt;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&lt;Button Grid.Row="1"  Grid.Column="0"  </a:t>
                      </a:r>
                      <a:r>
                        <a:rPr lang="en-US" sz="1600" b="1" dirty="0" smtClean="0"/>
                        <a:t>Grid.RowSpan="2" </a:t>
                      </a:r>
                      <a:r>
                        <a:rPr lang="en-US" sz="1600" dirty="0" smtClean="0"/>
                        <a:t>Content="Click me 2" FontSize="25"&gt;&lt;/Button&gt;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&lt;Button Grid.Row="0" Grid.Column="1" Content="Click me 4" </a:t>
                      </a:r>
                      <a:r>
                        <a:rPr lang="en-US" sz="1600" b="1" dirty="0" smtClean="0"/>
                        <a:t>Grid.ColumnSpan="2" </a:t>
                      </a:r>
                      <a:r>
                        <a:rPr lang="en-US" sz="1600" dirty="0" smtClean="0"/>
                        <a:t>FontSize="25"&gt;&lt;/Button&gt;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&lt;Button Grid.Row="1"  Grid.Column="1" Content="Click me 5" FontSize="25"&gt;&lt;/Button&gt;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&lt;Button Grid.Row="2"  Grid.Column="1" Content="Click me 6" FontSize="25"&gt;&lt;/Button&gt;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&lt;Button Grid.Row="1"  Grid.Column="2" Content="Click me 8" FontSize="25"&gt;&lt;/Button&gt;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    &lt;Button Grid.Row="2"  Grid.Column="2" Content="Click me 9" FontSize="25"&gt;&lt;/Button&gt;</a:t>
                      </a:r>
                    </a:p>
                    <a:p>
                      <a:pPr algn="l" rtl="0"/>
                      <a:r>
                        <a:rPr lang="en-US" sz="1600" dirty="0" smtClean="0"/>
                        <a:t>    &lt;/Grid&gt;</a:t>
                      </a:r>
                      <a:endParaRPr lang="he-IL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6994" y="1210398"/>
            <a:ext cx="5000000" cy="3333333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4852086" y="617838"/>
            <a:ext cx="1993557" cy="337752"/>
          </a:xfrm>
          <a:prstGeom prst="wedgeRoundRectCallout">
            <a:avLst>
              <a:gd name="adj1" fmla="val 168584"/>
              <a:gd name="adj2" fmla="val 288127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dirty="0"/>
              <a:t>Grid.RowSpan</a:t>
            </a:r>
            <a:endParaRPr lang="he-IL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3624650" y="1400433"/>
            <a:ext cx="2100648" cy="337752"/>
          </a:xfrm>
          <a:prstGeom prst="wedgeRoundRectCallout">
            <a:avLst>
              <a:gd name="adj1" fmla="val 134286"/>
              <a:gd name="adj2" fmla="val 432029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b="1" dirty="0"/>
              <a:t>Grid.ColumnSpan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8443784" y="6554571"/>
            <a:ext cx="317980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smtClean="0"/>
              <a:t>GridSample03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014932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DF5327"/>
                </a:solidFill>
              </a:rPr>
              <a:t>UniformGrid </a:t>
            </a:r>
            <a:r>
              <a:rPr lang="en-US" sz="3200" dirty="0">
                <a:solidFill>
                  <a:srgbClr val="DF5327"/>
                </a:solidFill>
              </a:rPr>
              <a:t>Panel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Grid</a:t>
            </a:r>
            <a:r>
              <a:rPr lang="he-IL" dirty="0" smtClean="0"/>
              <a:t> "אוטומטי" – כל התאים ב-</a:t>
            </a:r>
            <a:r>
              <a:rPr lang="en-US" dirty="0" smtClean="0"/>
              <a:t>Grid</a:t>
            </a:r>
            <a:r>
              <a:rPr lang="he-IL" dirty="0" smtClean="0"/>
              <a:t> יהיו זהים בגודלם: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61081" y="1642306"/>
          <a:ext cx="8128000" cy="310896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8128000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/>
                        <a:t>&lt;UniformGrid&gt;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1"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2"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3"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4"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5"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6"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7"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8"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9"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&lt;/UniformGrid&gt;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5838" y="4472336"/>
            <a:ext cx="3485820" cy="23238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178" y="6398052"/>
            <a:ext cx="317980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smtClean="0"/>
              <a:t>GridSample04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592212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9926122" cy="4800600"/>
          </a:xfrm>
        </p:spPr>
        <p:txBody>
          <a:bodyPr/>
          <a:lstStyle/>
          <a:p>
            <a:pPr marL="45720" indent="0">
              <a:buNone/>
            </a:pPr>
            <a:r>
              <a:rPr lang="he-IL" dirty="0" smtClean="0"/>
              <a:t>את הסילבוס, חומרים, מצגות ניתן להוריד ב:</a:t>
            </a:r>
          </a:p>
          <a:p>
            <a:pPr marL="45720" indent="0" algn="ctr">
              <a:buNone/>
            </a:pPr>
            <a:r>
              <a:rPr lang="en-US" dirty="0" smtClean="0">
                <a:hlinkClick r:id="rId2"/>
              </a:rPr>
              <a:t>www.corner.co.il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441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Layout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60613" y="17526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28600" algn="r" defTabSz="914400" rtl="1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עיצוב ממשק אטרקטיבי, מושך, מעניין, גמיש ומעשי זה כבר "חצי ניצחון".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WPF</a:t>
            </a:r>
            <a:r>
              <a:rPr lang="he-IL" dirty="0" smtClean="0"/>
              <a:t> נדרש לעמוד באתגרים חשובים – הסתגלות למידות מסך שונות, לרזולוציות שונות, ולהתאים את התצוגה לכמויות תוכן </a:t>
            </a:r>
            <a:r>
              <a:rPr lang="he-IL" smtClean="0"/>
              <a:t>שונות ותמיכה </a:t>
            </a:r>
            <a:r>
              <a:rPr lang="he-IL" dirty="0" smtClean="0"/>
              <a:t>בשפות שונות.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/>
              <a:t>מחליף את שיטת </a:t>
            </a:r>
            <a:r>
              <a:rPr lang="en-US" dirty="0"/>
              <a:t>coordinate based layout is</a:t>
            </a:r>
            <a:r>
              <a:rPr lang="he-IL" dirty="0"/>
              <a:t> שהייתה נפוצה ב- </a:t>
            </a:r>
            <a:r>
              <a:rPr lang="en-US" dirty="0" err="1"/>
              <a:t>WinForm</a:t>
            </a:r>
            <a:r>
              <a:rPr lang="he-IL" dirty="0"/>
              <a:t>.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Layout</a:t>
            </a:r>
            <a:r>
              <a:rPr lang="he-IL" dirty="0" smtClean="0"/>
              <a:t> – מנגנון או מכניזם של </a:t>
            </a:r>
            <a:r>
              <a:rPr lang="en-US" dirty="0" smtClean="0"/>
              <a:t>WPF</a:t>
            </a:r>
            <a:r>
              <a:rPr lang="he-IL" dirty="0" smtClean="0"/>
              <a:t> באמצעותם מגדירים כיצד הפקדים יוצגו או יסודרו על המסך.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ב- </a:t>
            </a:r>
            <a:r>
              <a:rPr lang="en-US" dirty="0" smtClean="0"/>
              <a:t>WPF</a:t>
            </a:r>
            <a:r>
              <a:rPr lang="he-IL" dirty="0" smtClean="0"/>
              <a:t> מוגדרות מספר מחלקות </a:t>
            </a:r>
            <a:r>
              <a:rPr lang="en-US" dirty="0" smtClean="0"/>
              <a:t>Layout</a:t>
            </a:r>
            <a:r>
              <a:rPr lang="he-IL" dirty="0" smtClean="0"/>
              <a:t>  (מכונים גם </a:t>
            </a:r>
            <a:r>
              <a:rPr lang="en-US" dirty="0" smtClean="0"/>
              <a:t>Panels</a:t>
            </a:r>
            <a:r>
              <a:rPr lang="he-IL" dirty="0" smtClean="0"/>
              <a:t>), לכל </a:t>
            </a:r>
            <a:r>
              <a:rPr lang="en-US" dirty="0"/>
              <a:t>L</a:t>
            </a:r>
            <a:r>
              <a:rPr lang="en-US" dirty="0" smtClean="0"/>
              <a:t>ayout</a:t>
            </a:r>
            <a:r>
              <a:rPr lang="he-IL" dirty="0" smtClean="0"/>
              <a:t> יש לוגיקה משל עצמו, כל אחד מסדר את הפקדים בצורה שונה.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מחלקות ה- </a:t>
            </a:r>
            <a:r>
              <a:rPr lang="en-US" dirty="0" smtClean="0"/>
              <a:t>Layout </a:t>
            </a:r>
            <a:r>
              <a:rPr lang="he-IL" dirty="0" smtClean="0"/>
              <a:t> השונות הם מכולות עבור שאר הפקדים בחלון (או עבור רכיבי </a:t>
            </a:r>
            <a:r>
              <a:rPr lang="en-US" dirty="0" smtClean="0"/>
              <a:t>Layout</a:t>
            </a:r>
            <a:r>
              <a:rPr lang="he-IL" dirty="0" smtClean="0"/>
              <a:t> אחרים).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פריסת הפקדים באמצעות רכיבי ה- </a:t>
            </a:r>
            <a:r>
              <a:rPr lang="en-US" dirty="0" smtClean="0"/>
              <a:t>Layout</a:t>
            </a:r>
            <a:r>
              <a:rPr lang="he-IL" dirty="0" smtClean="0"/>
              <a:t> היא קריטית לשימושיות של המערכת.</a:t>
            </a:r>
          </a:p>
          <a:p>
            <a:pPr marL="45720" indent="0">
              <a:buNone/>
            </a:pPr>
            <a:endParaRPr lang="he-IL" dirty="0" smtClean="0"/>
          </a:p>
          <a:p>
            <a:pPr marL="45720" indent="0">
              <a:buFont typeface="Wingdings" panose="05000000000000000000" pitchFamily="2" charset="2"/>
              <a:buNone/>
            </a:pPr>
            <a:endParaRPr lang="he-IL" dirty="0"/>
          </a:p>
          <a:p>
            <a:pPr marL="45720" indent="0">
              <a:buFont typeface="Wingdings" panose="05000000000000000000" pitchFamily="2" charset="2"/>
              <a:buNone/>
            </a:pP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389475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Layout Basics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60613" y="17526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r" defTabSz="914400" rtl="1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 panose="05000000000000000000" pitchFamily="2" charset="2"/>
              <a:buNone/>
            </a:pPr>
            <a:endParaRPr lang="he-IL" smtClean="0"/>
          </a:p>
          <a:p>
            <a:endParaRPr lang="he-IL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07067" y="1699054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r" defTabSz="914400" rtl="1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 panose="05000000000000000000" pitchFamily="2" charset="2"/>
              <a:buNone/>
            </a:pPr>
            <a:r>
              <a:rPr lang="he-IL" dirty="0" smtClean="0"/>
              <a:t>כמה עקרונות בסיסיים: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חלון </a:t>
            </a:r>
            <a:r>
              <a:rPr lang="en-US" dirty="0" smtClean="0"/>
              <a:t>WPF</a:t>
            </a:r>
            <a:r>
              <a:rPr lang="he-IL" dirty="0" smtClean="0"/>
              <a:t> יכול להכיל רק אלמנט ממשק יחיד באופן ישיר.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על מנת לייצר חלון יותר פרקטי יש להגדיר רכיב </a:t>
            </a:r>
            <a:r>
              <a:rPr lang="en-US" dirty="0" smtClean="0"/>
              <a:t>Layout</a:t>
            </a:r>
            <a:r>
              <a:rPr lang="he-IL" dirty="0" smtClean="0"/>
              <a:t> כרכיב ה-</a:t>
            </a:r>
            <a:r>
              <a:rPr lang="en-US" dirty="0" smtClean="0"/>
              <a:t>Root</a:t>
            </a:r>
            <a:r>
              <a:rPr lang="he-IL" dirty="0" smtClean="0"/>
              <a:t> של החלון ולתוכו "לשפוך" את שאר הרכיבים.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רכיב </a:t>
            </a:r>
            <a:r>
              <a:rPr lang="en-US" dirty="0" smtClean="0"/>
              <a:t>Layout</a:t>
            </a:r>
            <a:r>
              <a:rPr lang="he-IL" dirty="0" smtClean="0"/>
              <a:t> יכול (ואף רצוי) להכיל רכיבי </a:t>
            </a:r>
            <a:r>
              <a:rPr lang="en-US" dirty="0" smtClean="0"/>
              <a:t>Layout</a:t>
            </a:r>
            <a:r>
              <a:rPr lang="he-IL" dirty="0" smtClean="0"/>
              <a:t> נוספים.</a:t>
            </a:r>
          </a:p>
          <a:p>
            <a:pPr marL="502920" indent="-457200">
              <a:buFont typeface="+mj-lt"/>
              <a:buAutoNum type="arabicPeriod"/>
            </a:pPr>
            <a:endParaRPr lang="he-IL" dirty="0" smtClean="0"/>
          </a:p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r>
              <a:rPr lang="he-IL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203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DF5327"/>
                </a:solidFill>
              </a:rPr>
              <a:t>Layout Controls</a:t>
            </a:r>
            <a:endParaRPr lang="en-US" sz="3200" dirty="0">
              <a:solidFill>
                <a:srgbClr val="DF532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 algn="r">
              <a:lnSpc>
                <a:spcPct val="120000"/>
              </a:lnSpc>
              <a:buFont typeface="+mj-lt"/>
              <a:buAutoNum type="arabicPeriod"/>
            </a:pPr>
            <a:r>
              <a:rPr lang="he-IL" dirty="0" smtClean="0"/>
              <a:t>ישנם חמישה רכיבי </a:t>
            </a:r>
            <a:r>
              <a:rPr lang="en-US" dirty="0" smtClean="0"/>
              <a:t>Layout</a:t>
            </a:r>
            <a:r>
              <a:rPr lang="he-IL" dirty="0" smtClean="0"/>
              <a:t> פופולאריים:</a:t>
            </a:r>
          </a:p>
          <a:p>
            <a:pPr marL="77724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 Stack </a:t>
            </a:r>
            <a:r>
              <a:rPr lang="en-US" dirty="0" smtClean="0"/>
              <a:t>Panel</a:t>
            </a:r>
            <a:endParaRPr lang="he-IL" dirty="0" smtClean="0"/>
          </a:p>
          <a:p>
            <a:pPr marL="77724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Wrap Panel</a:t>
            </a:r>
          </a:p>
          <a:p>
            <a:pPr marL="77724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    Dock Panel</a:t>
            </a:r>
          </a:p>
          <a:p>
            <a:pPr marL="77724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Canvas </a:t>
            </a:r>
            <a:r>
              <a:rPr lang="en-US" dirty="0"/>
              <a:t>Panel</a:t>
            </a:r>
          </a:p>
          <a:p>
            <a:pPr marL="77724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Grid Panel</a:t>
            </a:r>
          </a:p>
          <a:p>
            <a:pPr marL="320040" lvl="1" indent="0">
              <a:lnSpc>
                <a:spcPct val="120000"/>
              </a:lnSpc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68851" y="1612556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r" defTabSz="914400" rtl="1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 panose="05000000000000000000" pitchFamily="2" charset="2"/>
              <a:buNone/>
            </a:pPr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0779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121" y="0"/>
            <a:ext cx="9372600" cy="584886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DF5327"/>
                </a:solidFill>
              </a:rPr>
              <a:t>Layout </a:t>
            </a:r>
            <a:r>
              <a:rPr lang="en-US" sz="3200" dirty="0">
                <a:solidFill>
                  <a:srgbClr val="DF5327"/>
                </a:solidFill>
              </a:rPr>
              <a:t>Hierarchy</a:t>
            </a:r>
            <a:endParaRPr lang="he-IL" sz="3200" dirty="0">
              <a:solidFill>
                <a:srgbClr val="DF5327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5710" y="1023207"/>
            <a:ext cx="2510569" cy="5635367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208213" y="626076"/>
            <a:ext cx="9372600" cy="1235675"/>
          </a:xfrm>
        </p:spPr>
        <p:txBody>
          <a:bodyPr/>
          <a:lstStyle/>
          <a:p>
            <a:pPr marL="45720" indent="0">
              <a:buNone/>
            </a:pPr>
            <a:r>
              <a:rPr lang="he-IL" dirty="0" smtClean="0"/>
              <a:t>כל רכיבי ה- </a:t>
            </a:r>
            <a:r>
              <a:rPr lang="en-US" dirty="0" smtClean="0"/>
              <a:t>Layout </a:t>
            </a:r>
            <a:r>
              <a:rPr lang="he-IL" dirty="0" smtClean="0"/>
              <a:t> הם נגזרות של אותה היררכיית המחלקות:</a:t>
            </a:r>
            <a:endParaRPr lang="he-IL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9728886" y="1260390"/>
            <a:ext cx="2364260" cy="551934"/>
          </a:xfrm>
          <a:prstGeom prst="wedgeRoundRectCallout">
            <a:avLst>
              <a:gd name="adj1" fmla="val -273446"/>
              <a:gd name="adj2" fmla="val -46846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r" rtl="1"/>
            <a:r>
              <a:rPr lang="he-IL" sz="1200" dirty="0" smtClean="0"/>
              <a:t>כל מחלקות </a:t>
            </a:r>
            <a:r>
              <a:rPr lang="en-US" sz="1200" dirty="0" smtClean="0"/>
              <a:t>WPF</a:t>
            </a:r>
            <a:r>
              <a:rPr lang="he-IL" sz="1200" dirty="0" smtClean="0"/>
              <a:t> יורשות מהמחלקה </a:t>
            </a:r>
            <a:r>
              <a:rPr lang="en-US" sz="1200" dirty="0" smtClean="0"/>
              <a:t>Object</a:t>
            </a:r>
            <a:endParaRPr lang="he-IL" sz="1200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5527589" y="1532236"/>
            <a:ext cx="3954162" cy="840260"/>
          </a:xfrm>
          <a:prstGeom prst="wedgeRoundRectCallout">
            <a:avLst>
              <a:gd name="adj1" fmla="val -77238"/>
              <a:gd name="adj2" fmla="val 24302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r" rtl="1"/>
            <a:r>
              <a:rPr lang="he-IL" sz="1200" dirty="0" smtClean="0"/>
              <a:t>מוגדרת במרחב השמות </a:t>
            </a:r>
            <a:r>
              <a:rPr lang="en-US" sz="1200" dirty="0" err="1" smtClean="0"/>
              <a:t>System.Threading</a:t>
            </a:r>
            <a:r>
              <a:rPr lang="he-IL" sz="1200" dirty="0" smtClean="0"/>
              <a:t>, כל המחלקות היורשות ממנה הם </a:t>
            </a:r>
            <a:r>
              <a:rPr lang="en-US" sz="1200" dirty="0" smtClean="0"/>
              <a:t>STA</a:t>
            </a:r>
            <a:r>
              <a:rPr lang="he-IL" sz="1200" dirty="0" smtClean="0"/>
              <a:t> – </a:t>
            </a:r>
            <a:r>
              <a:rPr lang="en-US" sz="1200" dirty="0" smtClean="0"/>
              <a:t>Single Thread Apartment</a:t>
            </a:r>
            <a:r>
              <a:rPr lang="he-IL" sz="1200" dirty="0" smtClean="0"/>
              <a:t>.</a:t>
            </a:r>
          </a:p>
          <a:p>
            <a:pPr algn="r" rtl="1"/>
            <a:r>
              <a:rPr lang="he-IL" sz="1200" dirty="0" smtClean="0"/>
              <a:t>המחלקות היורשות אותה יכולות להתקיים רק ב- </a:t>
            </a:r>
            <a:r>
              <a:rPr lang="en-US" sz="1200" dirty="0" smtClean="0"/>
              <a:t>thread</a:t>
            </a:r>
            <a:r>
              <a:rPr lang="he-IL" sz="1200" dirty="0" smtClean="0"/>
              <a:t> שבה הם נוצרו ולכן הם </a:t>
            </a:r>
            <a:r>
              <a:rPr lang="en-US" sz="1200" dirty="0" smtClean="0"/>
              <a:t>Thread Unsafe</a:t>
            </a:r>
            <a:r>
              <a:rPr lang="he-IL" sz="1200" dirty="0" smtClean="0"/>
              <a:t>.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8361404" y="2430159"/>
            <a:ext cx="3731741" cy="1227437"/>
          </a:xfrm>
          <a:prstGeom prst="wedgeRoundRectCallout">
            <a:avLst>
              <a:gd name="adj1" fmla="val -154734"/>
              <a:gd name="adj2" fmla="val -6919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r" rtl="1"/>
            <a:r>
              <a:rPr lang="he-IL" sz="1200" dirty="0" smtClean="0"/>
              <a:t>מחלקת חובה עבור תמיכה ב- </a:t>
            </a:r>
            <a:r>
              <a:rPr lang="en-US" sz="1200" dirty="0"/>
              <a:t>dependency </a:t>
            </a:r>
            <a:r>
              <a:rPr lang="en-US" sz="1200" dirty="0" smtClean="0"/>
              <a:t>properties</a:t>
            </a:r>
            <a:r>
              <a:rPr lang="he-IL" sz="1200" dirty="0" smtClean="0"/>
              <a:t>.</a:t>
            </a:r>
          </a:p>
          <a:p>
            <a:pPr algn="r" rtl="1"/>
            <a:r>
              <a:rPr lang="he-IL" sz="1200" dirty="0" smtClean="0"/>
              <a:t>סוג שונה ומתוחכם של מאפיינים (שהוא לא בדיוק מאפיין אמיתי) שימושי במיוחד בהגדרות </a:t>
            </a:r>
            <a:r>
              <a:rPr lang="en-US" sz="1200" dirty="0" smtClean="0"/>
              <a:t>Style</a:t>
            </a:r>
            <a:r>
              <a:rPr lang="he-IL" sz="1200" dirty="0" smtClean="0"/>
              <a:t>, </a:t>
            </a:r>
            <a:r>
              <a:rPr lang="en-US" sz="1200" dirty="0" smtClean="0"/>
              <a:t>Change Notification</a:t>
            </a:r>
            <a:r>
              <a:rPr lang="he-IL" sz="1200" dirty="0" smtClean="0"/>
              <a:t>, </a:t>
            </a:r>
            <a:r>
              <a:rPr lang="en-US" sz="1200" dirty="0" smtClean="0"/>
              <a:t>Data Binding</a:t>
            </a:r>
            <a:r>
              <a:rPr lang="he-IL" sz="1200" dirty="0" smtClean="0"/>
              <a:t> </a:t>
            </a:r>
            <a:r>
              <a:rPr lang="he-IL" sz="1200" dirty="0" err="1" smtClean="0"/>
              <a:t>וכו</a:t>
            </a:r>
            <a:r>
              <a:rPr lang="he-IL" sz="1200" dirty="0" smtClean="0"/>
              <a:t>'.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he-IL" sz="1200" dirty="0" smtClean="0"/>
              <a:t>משפר ביצועים ומאפשר הוספת פונקציונאליות תוך חיסכון במשאבים.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4843850" y="3015049"/>
            <a:ext cx="3369274" cy="1103870"/>
          </a:xfrm>
          <a:prstGeom prst="wedgeRoundRectCallout">
            <a:avLst>
              <a:gd name="adj1" fmla="val -62896"/>
              <a:gd name="adj2" fmla="val 21609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r" rtl="1"/>
            <a:r>
              <a:rPr lang="he-IL" sz="1200" dirty="0" smtClean="0"/>
              <a:t>מחלקת הבסיס של כל המחלקות שיש להם אספקטים </a:t>
            </a:r>
            <a:r>
              <a:rPr lang="he-IL" sz="1200" dirty="0" err="1" smtClean="0"/>
              <a:t>ויזאליים</a:t>
            </a:r>
            <a:r>
              <a:rPr lang="he-IL" sz="1200" dirty="0" smtClean="0"/>
              <a:t> (פקדים למשל, אובייקטים גראפיים, רכיבי </a:t>
            </a:r>
            <a:r>
              <a:rPr lang="en-US" sz="1200" dirty="0" smtClean="0"/>
              <a:t>Layout</a:t>
            </a:r>
            <a:r>
              <a:rPr lang="he-IL" sz="1200" dirty="0" smtClean="0"/>
              <a:t>), מגדיר, בין השאר, את "מנוע הציור" (</a:t>
            </a:r>
            <a:r>
              <a:rPr lang="en-US" sz="1200" dirty="0" smtClean="0"/>
              <a:t>Rendering</a:t>
            </a:r>
            <a:r>
              <a:rPr lang="he-IL" sz="1200" dirty="0" smtClean="0"/>
              <a:t>), </a:t>
            </a:r>
            <a:r>
              <a:rPr lang="he-IL" sz="1200" dirty="0" err="1" smtClean="0"/>
              <a:t>איפשור</a:t>
            </a:r>
            <a:r>
              <a:rPr lang="he-IL" sz="1200" dirty="0" smtClean="0"/>
              <a:t> לכידת אירועי עכבר (</a:t>
            </a:r>
            <a:r>
              <a:rPr lang="en-US" sz="1200" dirty="0" smtClean="0"/>
              <a:t>hit testing</a:t>
            </a:r>
            <a:r>
              <a:rPr lang="he-IL" sz="1200" dirty="0" smtClean="0"/>
              <a:t>), גבולות הפקד (</a:t>
            </a:r>
            <a:r>
              <a:rPr lang="en-US" sz="1200" dirty="0" smtClean="0"/>
              <a:t>Bounding</a:t>
            </a:r>
            <a:r>
              <a:rPr lang="he-IL" sz="1200" dirty="0" smtClean="0"/>
              <a:t>) ...</a:t>
            </a:r>
          </a:p>
        </p:txBody>
      </p:sp>
      <p:sp>
        <p:nvSpPr>
          <p:cNvPr id="17" name="Rounded Rectangular Callout 16"/>
          <p:cNvSpPr/>
          <p:nvPr/>
        </p:nvSpPr>
        <p:spPr>
          <a:xfrm>
            <a:off x="8336691" y="3822355"/>
            <a:ext cx="3731741" cy="864976"/>
          </a:xfrm>
          <a:prstGeom prst="wedgeRoundRectCallout">
            <a:avLst>
              <a:gd name="adj1" fmla="val -154072"/>
              <a:gd name="adj2" fmla="val 44508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r" rtl="1"/>
            <a:r>
              <a:rPr lang="he-IL" sz="1200" dirty="0" smtClean="0"/>
              <a:t>הוספת תמיכה ביכולות בסיסיות של אלמנטים ויזואליים ללכוד או להעלות אירועים, הפצת האירוע לגורמים נוספים (</a:t>
            </a:r>
            <a:r>
              <a:rPr lang="en-US" sz="1200" dirty="0" smtClean="0"/>
              <a:t>Routed Event</a:t>
            </a:r>
            <a:r>
              <a:rPr lang="he-IL" sz="1200" dirty="0" smtClean="0"/>
              <a:t>), הגדרות </a:t>
            </a:r>
            <a:r>
              <a:rPr lang="en-US" sz="1200" dirty="0" smtClean="0"/>
              <a:t>Layout</a:t>
            </a:r>
            <a:r>
              <a:rPr lang="he-IL" sz="1200" dirty="0" smtClean="0"/>
              <a:t> של הפקד, והגדרת פוקוס. 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4885039" y="4794422"/>
            <a:ext cx="3369274" cy="757881"/>
          </a:xfrm>
          <a:prstGeom prst="wedgeRoundRectCallout">
            <a:avLst>
              <a:gd name="adj1" fmla="val -63629"/>
              <a:gd name="adj2" fmla="val 41174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r" rtl="1"/>
            <a:r>
              <a:rPr lang="he-IL" sz="1200" dirty="0" smtClean="0"/>
              <a:t>מרחיב ומשכלל את היכולות של </a:t>
            </a:r>
            <a:r>
              <a:rPr lang="en-US" sz="1200" dirty="0" err="1" smtClean="0"/>
              <a:t>UIElement</a:t>
            </a:r>
            <a:r>
              <a:rPr lang="he-IL" sz="1200" dirty="0" smtClean="0"/>
              <a:t>, </a:t>
            </a:r>
            <a:r>
              <a:rPr lang="he-IL" sz="1200" dirty="0" err="1" smtClean="0"/>
              <a:t>מסויף</a:t>
            </a:r>
            <a:r>
              <a:rPr lang="he-IL" sz="1200" dirty="0" smtClean="0"/>
              <a:t> תמיכה בסגנונות, </a:t>
            </a:r>
            <a:r>
              <a:rPr lang="en-US" sz="1200" dirty="0" smtClean="0"/>
              <a:t>tooltips</a:t>
            </a:r>
            <a:r>
              <a:rPr lang="he-IL" sz="1200" dirty="0" smtClean="0"/>
              <a:t>, אנימציה, יכולות נוספות של </a:t>
            </a:r>
            <a:r>
              <a:rPr lang="en-US" sz="1200" dirty="0" smtClean="0"/>
              <a:t>Data Binding</a:t>
            </a:r>
            <a:r>
              <a:rPr lang="he-IL" sz="1200" dirty="0" smtClean="0"/>
              <a:t> .....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8402594" y="5346355"/>
            <a:ext cx="3731741" cy="617839"/>
          </a:xfrm>
          <a:prstGeom prst="wedgeRoundRectCallout">
            <a:avLst>
              <a:gd name="adj1" fmla="val -154734"/>
              <a:gd name="adj2" fmla="val 95937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r" rtl="1"/>
            <a:r>
              <a:rPr lang="he-IL" sz="1200" dirty="0" smtClean="0"/>
              <a:t>מחלקת הבסיס של כל רכיבי ה- </a:t>
            </a:r>
            <a:r>
              <a:rPr lang="en-US" sz="1200" dirty="0" smtClean="0"/>
              <a:t>layout</a:t>
            </a:r>
            <a:r>
              <a:rPr lang="he-IL" sz="1200" dirty="0" smtClean="0"/>
              <a:t>, מנהל את סידור "הבנים" (</a:t>
            </a:r>
            <a:r>
              <a:rPr lang="en-US" sz="1200" dirty="0" smtClean="0"/>
              <a:t>Child Element</a:t>
            </a:r>
            <a:r>
              <a:rPr lang="he-IL" sz="1200" dirty="0" smtClean="0"/>
              <a:t>) ברכיב ה- </a:t>
            </a:r>
            <a:r>
              <a:rPr lang="en-US" sz="1200" dirty="0" smtClean="0"/>
              <a:t>Layout</a:t>
            </a:r>
            <a:r>
              <a:rPr lang="he-IL" sz="1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1409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DF5327"/>
                </a:solidFill>
              </a:rPr>
              <a:t>StackPanel</a:t>
            </a:r>
            <a:endParaRPr lang="he-IL" sz="3200" dirty="0">
              <a:solidFill>
                <a:srgbClr val="DF532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 algn="r">
              <a:lnSpc>
                <a:spcPct val="100000"/>
              </a:lnSpc>
              <a:buFont typeface="+mj-lt"/>
              <a:buAutoNum type="arabicPeriod"/>
            </a:pPr>
            <a:r>
              <a:rPr lang="he-IL" dirty="0" smtClean="0"/>
              <a:t>רכיב </a:t>
            </a:r>
            <a:r>
              <a:rPr lang="en-US" dirty="0" smtClean="0"/>
              <a:t>Layout</a:t>
            </a:r>
            <a:r>
              <a:rPr lang="he-IL" dirty="0" smtClean="0"/>
              <a:t> המארגן את "הבנים" שלו בשורה בודדת.</a:t>
            </a:r>
          </a:p>
          <a:p>
            <a:pPr marL="502920" indent="-457200" algn="r">
              <a:lnSpc>
                <a:spcPct val="100000"/>
              </a:lnSpc>
              <a:buFont typeface="+mj-lt"/>
              <a:buAutoNum type="arabicPeriod"/>
            </a:pPr>
            <a:r>
              <a:rPr lang="he-IL" dirty="0" smtClean="0"/>
              <a:t>השורה יכולה להיות אופקית או אנכית (ברירת מחדל).</a:t>
            </a:r>
          </a:p>
          <a:p>
            <a:pPr marL="502920" indent="-457200" algn="r">
              <a:lnSpc>
                <a:spcPct val="100000"/>
              </a:lnSpc>
              <a:buFont typeface="+mj-lt"/>
              <a:buAutoNum type="arabicPeriod"/>
            </a:pPr>
            <a:r>
              <a:rPr lang="he-IL" dirty="0" smtClean="0"/>
              <a:t>כברירת מחדל גודלו כגודל ה- </a:t>
            </a:r>
            <a:r>
              <a:rPr lang="en-US" dirty="0" smtClean="0"/>
              <a:t>Container</a:t>
            </a:r>
            <a:r>
              <a:rPr lang="he-IL" dirty="0" smtClean="0"/>
              <a:t> שלו.</a:t>
            </a:r>
          </a:p>
          <a:p>
            <a:pPr marL="502920" indent="-457200" algn="r">
              <a:lnSpc>
                <a:spcPct val="100000"/>
              </a:lnSpc>
              <a:buFont typeface="+mj-lt"/>
              <a:buAutoNum type="arabicPeriod"/>
            </a:pPr>
            <a:r>
              <a:rPr lang="he-IL" dirty="0" smtClean="0"/>
              <a:t>כברירת מחדל גודל הפקדים שמוכלים בו מושפעים מגודלו ומהתוכן שלהם.</a:t>
            </a:r>
          </a:p>
          <a:p>
            <a:pPr marL="502920" indent="-457200" algn="r">
              <a:lnSpc>
                <a:spcPct val="100000"/>
              </a:lnSpc>
              <a:buFont typeface="+mj-lt"/>
              <a:buAutoNum type="arabicPeriod"/>
            </a:pPr>
            <a:r>
              <a:rPr lang="he-IL" dirty="0" smtClean="0"/>
              <a:t>הרכיבים הבנים שלו חייבים להיגזר מ- </a:t>
            </a:r>
            <a:r>
              <a:rPr lang="en-US" dirty="0" err="1" smtClean="0"/>
              <a:t>UIElement</a:t>
            </a:r>
            <a:r>
              <a:rPr lang="he-IL" dirty="0" smtClean="0"/>
              <a:t>.</a:t>
            </a:r>
          </a:p>
          <a:p>
            <a:pPr marL="45720" indent="0" algn="r">
              <a:lnSpc>
                <a:spcPct val="100000"/>
              </a:lnSpc>
              <a:buNone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374292" y="6186616"/>
            <a:ext cx="317980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smtClean="0"/>
              <a:t>StackPanelSample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31940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StackPanel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e-IL" dirty="0" smtClean="0"/>
              <a:t>דוגמת קוד – סידור אנכי: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71114" y="1798824"/>
          <a:ext cx="8128000" cy="201168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8128000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/>
                        <a:t>&lt;StackPanel&gt;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1"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2"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3"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4"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5"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&lt;/StackPanel&gt;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5567" y="3747653"/>
            <a:ext cx="4489622" cy="299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970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StackPanel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e-IL" dirty="0"/>
              <a:t>דוגמת קוד – סידור </a:t>
            </a:r>
            <a:r>
              <a:rPr lang="he-IL" dirty="0" smtClean="0"/>
              <a:t>אופקי:</a:t>
            </a:r>
          </a:p>
          <a:p>
            <a:pPr marL="45720" indent="0">
              <a:buNone/>
            </a:pP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71114" y="1798824"/>
          <a:ext cx="8128000" cy="228600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8128000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endParaRPr lang="en-US" sz="1800" kern="1200" dirty="0" smtClean="0"/>
                    </a:p>
                    <a:p>
                      <a:pPr algn="l" rtl="0"/>
                      <a:r>
                        <a:rPr lang="en-US" sz="1800" kern="1200" dirty="0" smtClean="0"/>
                        <a:t>&lt;StackPanel </a:t>
                      </a:r>
                      <a:r>
                        <a:rPr lang="en-US" sz="1800" b="1" kern="1200" dirty="0" smtClean="0"/>
                        <a:t>Orientation="Horizontal"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1"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2"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3"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4"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&lt;Button Content="Click me 5" FontSize="25"&gt;&lt;/Button&gt;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&lt;/StackPanel&gt;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550" y="4019378"/>
            <a:ext cx="4073427" cy="271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346064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תכנות אסינכרוני, תקשורת ופיתוח אפליקציות ל-Windows.potx" id="{4FD163BD-67F9-4BC6-B110-8D2A9FBA5C99}" vid="{1B9DC791-EB7A-4C30-AA3C-188C696A8455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תכנות אסינכרוני, תקשורת ופיתוח אפליקציות ל-Windows</Template>
  <TotalTime>0</TotalTime>
  <Words>2604</Words>
  <Application>Microsoft Office PowerPoint</Application>
  <PresentationFormat>Widescreen</PresentationFormat>
  <Paragraphs>267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Euphemia</vt:lpstr>
      <vt:lpstr>Wingdings</vt:lpstr>
      <vt:lpstr>Children Happy 16x9</vt:lpstr>
      <vt:lpstr>תכנות אסינכרוני, תקשורת ופיתוח אפליקציות ל-Windows 8.1 ואפליקציות ל-Windows Phone 8</vt:lpstr>
      <vt:lpstr>Layout and Panels</vt:lpstr>
      <vt:lpstr>Layout Basics</vt:lpstr>
      <vt:lpstr>Layout Basics</vt:lpstr>
      <vt:lpstr>Layout Controls</vt:lpstr>
      <vt:lpstr>Layout Hierarchy</vt:lpstr>
      <vt:lpstr>StackPanel</vt:lpstr>
      <vt:lpstr>StackPanel</vt:lpstr>
      <vt:lpstr>StackPanel</vt:lpstr>
      <vt:lpstr>StackPanel</vt:lpstr>
      <vt:lpstr>Wrap Panel</vt:lpstr>
      <vt:lpstr>Wrap Panel</vt:lpstr>
      <vt:lpstr>Wrap Panel</vt:lpstr>
      <vt:lpstr>Wrap Panel</vt:lpstr>
      <vt:lpstr>Dock Panel</vt:lpstr>
      <vt:lpstr>Dock Panel</vt:lpstr>
      <vt:lpstr>Dock Panel</vt:lpstr>
      <vt:lpstr>Canvas Panel</vt:lpstr>
      <vt:lpstr>Canvas Panel</vt:lpstr>
      <vt:lpstr>Canvas Panel</vt:lpstr>
      <vt:lpstr>Grid Panel</vt:lpstr>
      <vt:lpstr>Grid Panel</vt:lpstr>
      <vt:lpstr>Grid Panel</vt:lpstr>
      <vt:lpstr>Grid Panel</vt:lpstr>
      <vt:lpstr>UniformGrid Panel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2013-12-22T18:46:53Z</dcterms:created>
  <dcterms:modified xsi:type="dcterms:W3CDTF">2013-12-22T18:48:30Z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